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6" r:id="rId5"/>
    <p:sldId id="267" r:id="rId6"/>
    <p:sldId id="268" r:id="rId7"/>
    <p:sldId id="259" r:id="rId8"/>
    <p:sldId id="264" r:id="rId9"/>
    <p:sldId id="270" r:id="rId10"/>
    <p:sldId id="261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CC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3C3FE-4543-4FD7-8F4C-9DBE236B1C93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2FDC0-D80D-427B-A89B-1E2ACDF84C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2FDC0-D80D-427B-A89B-1E2ACDF84C1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2FDC0-D80D-427B-A89B-1E2ACDF84C1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442A-CD47-43C5-B88F-727EE9B9B0B8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87759-C076-4F6C-9780-29028A573E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442A-CD47-43C5-B88F-727EE9B9B0B8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87759-C076-4F6C-9780-29028A573E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442A-CD47-43C5-B88F-727EE9B9B0B8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87759-C076-4F6C-9780-29028A573E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442A-CD47-43C5-B88F-727EE9B9B0B8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87759-C076-4F6C-9780-29028A573E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442A-CD47-43C5-B88F-727EE9B9B0B8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87759-C076-4F6C-9780-29028A573E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442A-CD47-43C5-B88F-727EE9B9B0B8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87759-C076-4F6C-9780-29028A573E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442A-CD47-43C5-B88F-727EE9B9B0B8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87759-C076-4F6C-9780-29028A573E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442A-CD47-43C5-B88F-727EE9B9B0B8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87759-C076-4F6C-9780-29028A573E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442A-CD47-43C5-B88F-727EE9B9B0B8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87759-C076-4F6C-9780-29028A573E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442A-CD47-43C5-B88F-727EE9B9B0B8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87759-C076-4F6C-9780-29028A573E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442A-CD47-43C5-B88F-727EE9B9B0B8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87759-C076-4F6C-9780-29028A573E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A442A-CD47-43C5-B88F-727EE9B9B0B8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7759-C076-4F6C-9780-29028A573E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1752600" cy="2862322"/>
            <a:chOff x="0" y="0"/>
            <a:chExt cx="1752600" cy="2862322"/>
          </a:xfrm>
        </p:grpSpPr>
        <p:sp>
          <p:nvSpPr>
            <p:cNvPr id="4" name="Vertical Scroll 3"/>
            <p:cNvSpPr/>
            <p:nvPr/>
          </p:nvSpPr>
          <p:spPr>
            <a:xfrm>
              <a:off x="0" y="0"/>
              <a:ext cx="1752600" cy="2819400"/>
            </a:xfrm>
            <a:prstGeom prst="verticalScroll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শুভেচ্ছা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57200" y="0"/>
              <a:ext cx="838691" cy="28623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60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শু</a:t>
              </a:r>
            </a:p>
            <a:p>
              <a:r>
                <a:rPr lang="bn-BD" sz="60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ভে</a:t>
              </a:r>
            </a:p>
            <a:p>
              <a:r>
                <a:rPr lang="bn-BD" sz="60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চ্ছা</a:t>
              </a:r>
              <a:endPara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7" name="Picture 6" descr="Small_Red_Ro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0"/>
            <a:ext cx="7315200" cy="2895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33800" y="3048000"/>
            <a:ext cx="26180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4648200"/>
            <a:ext cx="501451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 মনোয়ারুল হক</a:t>
            </a:r>
          </a:p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জামিরা সরকারী প্রাথমিক বিদ্যালয়</a:t>
            </a:r>
          </a:p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পুঠিয়া, রাজশাহী।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0" y="4724400"/>
            <a:ext cx="3313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 তৃতীয়</a:t>
            </a:r>
          </a:p>
          <a:p>
            <a:r>
              <a:rPr lang="bn-BD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বিষয়ঃ প্রাথমিক গণিত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457200" y="152400"/>
            <a:ext cx="3841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খালি ঘরে হর ও </a:t>
            </a:r>
            <a:r>
              <a:rPr lang="bn-BD" sz="360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লব লিখঃ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90800" y="762000"/>
            <a:ext cx="276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2362200" y="1219200"/>
            <a:ext cx="83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590800" y="1219200"/>
            <a:ext cx="314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৫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419600" y="914400"/>
            <a:ext cx="9144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3581400" y="838200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হর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15000" y="838200"/>
            <a:ext cx="628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লব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400800" y="914400"/>
            <a:ext cx="9144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2438400" y="2438400"/>
            <a:ext cx="276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৭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2286000" y="2895600"/>
            <a:ext cx="83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438400" y="2895600"/>
            <a:ext cx="314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৯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267200" y="2590800"/>
            <a:ext cx="9144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3429000" y="2514600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হর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562600" y="2514600"/>
            <a:ext cx="628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লব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248400" y="2590800"/>
            <a:ext cx="9144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2438400" y="4191000"/>
            <a:ext cx="276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2209800" y="4648200"/>
            <a:ext cx="83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438400" y="4648200"/>
            <a:ext cx="314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৫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267200" y="4343400"/>
            <a:ext cx="9144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3429000" y="4267200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হর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562600" y="4267200"/>
            <a:ext cx="628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লব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248400" y="4343400"/>
            <a:ext cx="9144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2514600" y="5939135"/>
            <a:ext cx="276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>
            <a:off x="2286000" y="6400800"/>
            <a:ext cx="83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2514600" y="6396335"/>
            <a:ext cx="314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3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343400" y="6091535"/>
            <a:ext cx="9144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3505200" y="601533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হর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638800" y="6015335"/>
            <a:ext cx="628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লব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324600" y="6091535"/>
            <a:ext cx="9144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838200" y="914400"/>
            <a:ext cx="511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914400" y="2514600"/>
            <a:ext cx="535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914400" y="4343400"/>
            <a:ext cx="577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৩।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066800" y="5943600"/>
            <a:ext cx="519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৪।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44" grpId="0"/>
      <p:bldP spid="45" grpId="0" animBg="1"/>
      <p:bldP spid="46" grpId="0"/>
      <p:bldP spid="47" grpId="0"/>
      <p:bldP spid="48" grpId="0" animBg="1"/>
      <p:bldP spid="49" grpId="0"/>
      <p:bldP spid="51" grpId="0"/>
      <p:bldP spid="52" grpId="0" animBg="1"/>
      <p:bldP spid="53" grpId="0"/>
      <p:bldP spid="54" grpId="0"/>
      <p:bldP spid="55" grpId="0" animBg="1"/>
      <p:bldP spid="56" grpId="0"/>
      <p:bldP spid="58" grpId="0"/>
      <p:bldP spid="59" grpId="0" animBg="1"/>
      <p:bldP spid="60" grpId="0"/>
      <p:bldP spid="61" grpId="0"/>
      <p:bldP spid="62" grpId="0" animBg="1"/>
      <p:bldP spid="63" grpId="0"/>
      <p:bldP spid="65" grpId="0"/>
      <p:bldP spid="66" grpId="0" animBg="1"/>
      <p:bldP spid="67" grpId="0"/>
      <p:bldP spid="68" grpId="0"/>
      <p:bldP spid="69" grpId="0" animBg="1"/>
      <p:bldP spid="70" grpId="0"/>
      <p:bldP spid="71" grpId="0"/>
      <p:bldP spid="72" grpId="0"/>
      <p:bldP spid="7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se-flower-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62289"/>
            <a:ext cx="9144000" cy="4738511"/>
          </a:xfrm>
          <a:prstGeom prst="rect">
            <a:avLst/>
          </a:prstGeom>
        </p:spPr>
      </p:pic>
      <p:sp>
        <p:nvSpPr>
          <p:cNvPr id="6" name="Curved Down Ribbon 5"/>
          <p:cNvSpPr/>
          <p:nvPr/>
        </p:nvSpPr>
        <p:spPr>
          <a:xfrm>
            <a:off x="1447800" y="0"/>
            <a:ext cx="6400800" cy="1524000"/>
          </a:xfrm>
          <a:prstGeom prst="ellipseRibbon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bhfl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7600" y="381000"/>
            <a:ext cx="22669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7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533400"/>
            <a:ext cx="52790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এসো ভিডিও দেখি</a:t>
            </a:r>
            <a:endParaRPr lang="en-US" sz="7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4114800"/>
            <a:ext cx="57615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তোমরা কি দেখলে?</a:t>
            </a:r>
            <a:endParaRPr lang="en-US" sz="7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71813"/>
          <a:ext cx="914400" cy="714375"/>
        </p:xfrm>
        <a:graphic>
          <a:graphicData uri="http://schemas.openxmlformats.org/presentationml/2006/ole">
            <p:oleObj spid="_x0000_s4099" name="Package" showAsIcon="1" r:id="rId3" imgW="914400" imgH="71424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200"/>
            <a:ext cx="861646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 পাঠঃ ভগ্নাংশ 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ভগ্নাংশের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হর ও লব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bn-BD" sz="4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8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</a:p>
          <a:p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১। ভগ্নাংশের হর ও লব শনাক্ত করতে </a:t>
            </a:r>
          </a:p>
          <a:p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endParaRPr lang="en-US" sz="4800" dirty="0"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5410200"/>
            <a:ext cx="8264778" cy="1132820"/>
            <a:chOff x="381000" y="4648200"/>
            <a:chExt cx="8264778" cy="1132820"/>
          </a:xfrm>
        </p:grpSpPr>
        <p:sp>
          <p:nvSpPr>
            <p:cNvPr id="13" name="TextBox 12"/>
            <p:cNvSpPr txBox="1"/>
            <p:nvPr/>
          </p:nvSpPr>
          <p:spPr>
            <a:xfrm>
              <a:off x="533400" y="4724400"/>
              <a:ext cx="3866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FF"/>
                  </a:solidFill>
                  <a:latin typeface="NikoshBAN" pitchFamily="2" charset="0"/>
                  <a:cs typeface="NikoshBAN" pitchFamily="2" charset="0"/>
                </a:rPr>
                <a:t>3</a:t>
              </a:r>
              <a:endParaRPr lang="en-US" sz="28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381000" y="5257800"/>
              <a:ext cx="685800" cy="0"/>
            </a:xfrm>
            <a:prstGeom prst="line">
              <a:avLst/>
            </a:prstGeom>
            <a:ln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09600" y="5257800"/>
              <a:ext cx="3545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FF"/>
                  </a:solidFill>
                  <a:latin typeface="NikoshBAN" pitchFamily="2" charset="0"/>
                  <a:cs typeface="NikoshBAN" pitchFamily="2" charset="0"/>
                </a:rPr>
                <a:t>7</a:t>
              </a:r>
              <a:endParaRPr lang="en-US" sz="28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295400" y="4953000"/>
              <a:ext cx="7306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এবং</a:t>
              </a:r>
              <a:endPara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981200" y="4648200"/>
              <a:ext cx="3529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solidFill>
                    <a:srgbClr val="FF00FF"/>
                  </a:solidFill>
                  <a:latin typeface="NikoshBAN" pitchFamily="2" charset="0"/>
                  <a:cs typeface="NikoshBAN" pitchFamily="2" charset="0"/>
                </a:rPr>
                <a:t>৫</a:t>
              </a:r>
              <a:endParaRPr lang="en-US" sz="28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1905000" y="5181600"/>
              <a:ext cx="533400" cy="0"/>
            </a:xfrm>
            <a:prstGeom prst="line">
              <a:avLst/>
            </a:prstGeom>
            <a:ln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1981200" y="5181600"/>
              <a:ext cx="3369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solidFill>
                    <a:srgbClr val="FF00FF"/>
                  </a:solidFill>
                  <a:latin typeface="NikoshBAN" pitchFamily="2" charset="0"/>
                  <a:cs typeface="NikoshBAN" pitchFamily="2" charset="0"/>
                </a:rPr>
                <a:t>৭</a:t>
              </a:r>
              <a:endParaRPr lang="en-US" sz="28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743200" y="4800600"/>
              <a:ext cx="59025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ভগ্নাংশ দুইটির হর একই। </a:t>
              </a:r>
              <a:r>
                <a:rPr lang="bn-BD" sz="2800" dirty="0" smtClean="0">
                  <a:solidFill>
                    <a:srgbClr val="CC00FF"/>
                  </a:solidFill>
                  <a:latin typeface="NikoshBAN" pitchFamily="2" charset="0"/>
                  <a:cs typeface="NikoshBAN" pitchFamily="2" charset="0"/>
                </a:rPr>
                <a:t>এরা সমহর বিশিষ্ট ভগ্নাংশ।</a:t>
              </a:r>
              <a:endParaRPr lang="en-US" sz="2800" dirty="0">
                <a:solidFill>
                  <a:srgbClr val="CC00F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0" y="1524000"/>
            <a:ext cx="7685314" cy="980420"/>
            <a:chOff x="304800" y="1371600"/>
            <a:chExt cx="6724650" cy="980420"/>
          </a:xfrm>
        </p:grpSpPr>
        <p:grpSp>
          <p:nvGrpSpPr>
            <p:cNvPr id="22" name="Group 63"/>
            <p:cNvGrpSpPr/>
            <p:nvPr/>
          </p:nvGrpSpPr>
          <p:grpSpPr>
            <a:xfrm>
              <a:off x="304800" y="1371600"/>
              <a:ext cx="6324600" cy="980420"/>
              <a:chOff x="0" y="1219200"/>
              <a:chExt cx="6324600" cy="980420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0" y="1447800"/>
                <a:ext cx="6324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ভগ্নাংশ লিখতে দুইটি সংখ্যা ব্যবহার করা হয়। যেমন, </a:t>
                </a:r>
                <a:endParaRPr lang="en-US" sz="28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467350" y="1219200"/>
                <a:ext cx="2864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১</a:t>
                </a:r>
                <a:endParaRPr lang="en-US" sz="28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>
                <a:off x="5238750" y="1676400"/>
                <a:ext cx="838200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5467350" y="1676400"/>
                <a:ext cx="2920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৪</a:t>
                </a:r>
                <a:endParaRPr lang="en-US" sz="28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6572250" y="1600200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04800" y="0"/>
            <a:ext cx="5492261" cy="1092635"/>
            <a:chOff x="228601" y="304800"/>
            <a:chExt cx="5492261" cy="1169745"/>
          </a:xfrm>
        </p:grpSpPr>
        <p:grpSp>
          <p:nvGrpSpPr>
            <p:cNvPr id="33" name="Group 27"/>
            <p:cNvGrpSpPr/>
            <p:nvPr/>
          </p:nvGrpSpPr>
          <p:grpSpPr>
            <a:xfrm>
              <a:off x="228601" y="304800"/>
              <a:ext cx="5492261" cy="1169745"/>
              <a:chOff x="304801" y="304800"/>
              <a:chExt cx="4958295" cy="1169745"/>
            </a:xfrm>
          </p:grpSpPr>
          <p:grpSp>
            <p:nvGrpSpPr>
              <p:cNvPr id="35" name="Group 7"/>
              <p:cNvGrpSpPr/>
              <p:nvPr/>
            </p:nvGrpSpPr>
            <p:grpSpPr>
              <a:xfrm>
                <a:off x="304801" y="381000"/>
                <a:ext cx="685801" cy="1017345"/>
                <a:chOff x="304800" y="381000"/>
                <a:chExt cx="609600" cy="1017345"/>
              </a:xfrm>
            </p:grpSpPr>
            <p:sp>
              <p:nvSpPr>
                <p:cNvPr id="48" name="TextBox 47"/>
                <p:cNvSpPr txBox="1"/>
                <p:nvPr/>
              </p:nvSpPr>
              <p:spPr>
                <a:xfrm>
                  <a:off x="457200" y="381000"/>
                  <a:ext cx="266533" cy="5601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>
                      <a:solidFill>
                        <a:srgbClr val="00B050"/>
                      </a:solidFill>
                      <a:latin typeface="NikoshBAN" pitchFamily="2" charset="0"/>
                      <a:cs typeface="NikoshBAN" pitchFamily="2" charset="0"/>
                    </a:rPr>
                    <a:t>1</a:t>
                  </a:r>
                  <a:endParaRPr lang="en-US" sz="28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304800" y="875843"/>
                  <a:ext cx="609600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" name="TextBox 5"/>
                <p:cNvSpPr txBox="1"/>
                <p:nvPr/>
              </p:nvSpPr>
              <p:spPr>
                <a:xfrm>
                  <a:off x="457200" y="838200"/>
                  <a:ext cx="292261" cy="5601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>
                      <a:solidFill>
                        <a:srgbClr val="00B050"/>
                      </a:solidFill>
                      <a:latin typeface="NikoshBAN" pitchFamily="2" charset="0"/>
                      <a:cs typeface="NikoshBAN" pitchFamily="2" charset="0"/>
                    </a:rPr>
                    <a:t>2</a:t>
                  </a:r>
                  <a:endParaRPr lang="en-US" sz="28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36" name="Group 13"/>
              <p:cNvGrpSpPr/>
              <p:nvPr/>
            </p:nvGrpSpPr>
            <p:grpSpPr>
              <a:xfrm>
                <a:off x="1405469" y="304800"/>
                <a:ext cx="838200" cy="1093545"/>
                <a:chOff x="1405469" y="304800"/>
                <a:chExt cx="838200" cy="1093545"/>
              </a:xfrm>
            </p:grpSpPr>
            <p:sp>
              <p:nvSpPr>
                <p:cNvPr id="45" name="TextBox 44"/>
                <p:cNvSpPr txBox="1"/>
                <p:nvPr/>
              </p:nvSpPr>
              <p:spPr>
                <a:xfrm>
                  <a:off x="1611844" y="304800"/>
                  <a:ext cx="299851" cy="5601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>
                      <a:solidFill>
                        <a:srgbClr val="00B050"/>
                      </a:solidFill>
                      <a:latin typeface="NikoshBAN" pitchFamily="2" charset="0"/>
                      <a:cs typeface="NikoshBAN" pitchFamily="2" charset="0"/>
                    </a:rPr>
                    <a:t>1</a:t>
                  </a:r>
                  <a:endParaRPr lang="en-US" sz="28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1405469" y="875843"/>
                  <a:ext cx="838200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TextBox 46"/>
                <p:cNvSpPr txBox="1"/>
                <p:nvPr/>
              </p:nvSpPr>
              <p:spPr>
                <a:xfrm>
                  <a:off x="1600200" y="838200"/>
                  <a:ext cx="340371" cy="5601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bn-BD" sz="2800" dirty="0" smtClean="0">
                      <a:solidFill>
                        <a:srgbClr val="00B050"/>
                      </a:solidFill>
                      <a:latin typeface="NikoshBAN" pitchFamily="2" charset="0"/>
                      <a:cs typeface="NikoshBAN" pitchFamily="2" charset="0"/>
                    </a:rPr>
                    <a:t>৩</a:t>
                  </a:r>
                  <a:endParaRPr lang="en-US" sz="28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37" name="Group 19"/>
              <p:cNvGrpSpPr/>
              <p:nvPr/>
            </p:nvGrpSpPr>
            <p:grpSpPr>
              <a:xfrm>
                <a:off x="2781303" y="304800"/>
                <a:ext cx="838200" cy="1093545"/>
                <a:chOff x="2781303" y="304800"/>
                <a:chExt cx="838200" cy="1093545"/>
              </a:xfrm>
            </p:grpSpPr>
            <p:sp>
              <p:nvSpPr>
                <p:cNvPr id="42" name="TextBox 41"/>
                <p:cNvSpPr txBox="1"/>
                <p:nvPr/>
              </p:nvSpPr>
              <p:spPr>
                <a:xfrm>
                  <a:off x="2987678" y="304800"/>
                  <a:ext cx="204192" cy="5601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2800" dirty="0" smtClean="0">
                      <a:solidFill>
                        <a:srgbClr val="00B050"/>
                      </a:solidFill>
                      <a:latin typeface="NikoshBAN" pitchFamily="2" charset="0"/>
                      <a:cs typeface="NikoshBAN" pitchFamily="2" charset="0"/>
                    </a:rPr>
                    <a:t>২</a:t>
                  </a:r>
                  <a:endParaRPr lang="en-US" sz="28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cxnSp>
              <p:nvCxnSpPr>
                <p:cNvPr id="43" name="Straight Connector 42"/>
                <p:cNvCxnSpPr/>
                <p:nvPr/>
              </p:nvCxnSpPr>
              <p:spPr>
                <a:xfrm>
                  <a:off x="2781303" y="875844"/>
                  <a:ext cx="838200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TextBox 43"/>
                <p:cNvSpPr txBox="1"/>
                <p:nvPr/>
              </p:nvSpPr>
              <p:spPr>
                <a:xfrm>
                  <a:off x="2971800" y="838200"/>
                  <a:ext cx="340371" cy="5601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bn-BD" sz="2800" dirty="0" smtClean="0">
                      <a:solidFill>
                        <a:srgbClr val="00B050"/>
                      </a:solidFill>
                      <a:latin typeface="NikoshBAN" pitchFamily="2" charset="0"/>
                      <a:cs typeface="NikoshBAN" pitchFamily="2" charset="0"/>
                    </a:rPr>
                    <a:t>৩</a:t>
                  </a:r>
                  <a:endParaRPr lang="en-US" sz="28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38" name="Group 26"/>
              <p:cNvGrpSpPr/>
              <p:nvPr/>
            </p:nvGrpSpPr>
            <p:grpSpPr>
              <a:xfrm>
                <a:off x="4501096" y="457200"/>
                <a:ext cx="762000" cy="1017345"/>
                <a:chOff x="4501096" y="457200"/>
                <a:chExt cx="762000" cy="1017345"/>
              </a:xfrm>
            </p:grpSpPr>
            <p:sp>
              <p:nvSpPr>
                <p:cNvPr id="39" name="TextBox 38"/>
                <p:cNvSpPr txBox="1"/>
                <p:nvPr/>
              </p:nvSpPr>
              <p:spPr>
                <a:xfrm>
                  <a:off x="4724400" y="457200"/>
                  <a:ext cx="340371" cy="5601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bn-BD" sz="2800" dirty="0" smtClean="0">
                      <a:solidFill>
                        <a:srgbClr val="00B050"/>
                      </a:solidFill>
                      <a:latin typeface="NikoshBAN" pitchFamily="2" charset="0"/>
                      <a:cs typeface="NikoshBAN" pitchFamily="2" charset="0"/>
                    </a:rPr>
                    <a:t>৩</a:t>
                  </a:r>
                  <a:endParaRPr lang="en-US" sz="28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4501096" y="957421"/>
                  <a:ext cx="762000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TextBox 40"/>
                <p:cNvSpPr txBox="1"/>
                <p:nvPr/>
              </p:nvSpPr>
              <p:spPr>
                <a:xfrm>
                  <a:off x="4724400" y="914400"/>
                  <a:ext cx="301299" cy="5601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bn-BD" sz="2800" dirty="0" smtClean="0">
                      <a:solidFill>
                        <a:srgbClr val="00B050"/>
                      </a:solidFill>
                      <a:latin typeface="NikoshBAN" pitchFamily="2" charset="0"/>
                      <a:cs typeface="NikoshBAN" pitchFamily="2" charset="0"/>
                    </a:rPr>
                    <a:t>৪</a:t>
                  </a:r>
                  <a:endParaRPr lang="en-US" sz="28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</p:grpSp>
        <p:sp>
          <p:nvSpPr>
            <p:cNvPr id="30" name="TextBox 29"/>
            <p:cNvSpPr txBox="1"/>
            <p:nvPr/>
          </p:nvSpPr>
          <p:spPr>
            <a:xfrm>
              <a:off x="1219200" y="533400"/>
              <a:ext cx="248786" cy="494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4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,</a:t>
              </a:r>
              <a:endParaRPr lang="en-US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590800" y="533400"/>
              <a:ext cx="248786" cy="494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4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,</a:t>
              </a:r>
              <a:endParaRPr lang="en-US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267200" y="533400"/>
              <a:ext cx="248786" cy="494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4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,</a:t>
              </a:r>
              <a:endParaRPr lang="en-US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6019800" y="152400"/>
            <a:ext cx="22220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 গুলো ভগ্নাংশ।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0" y="3733800"/>
            <a:ext cx="8573650" cy="954107"/>
            <a:chOff x="0" y="2209800"/>
            <a:chExt cx="8573650" cy="954107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2438400"/>
              <a:ext cx="80498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990600" y="2209800"/>
              <a:ext cx="75830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দাগের নিচের সংখ্যাটি ভগ্নাংশের হর এবং উপরের সংখ্যাটি ভগ্নাংশের লব। </a:t>
              </a:r>
              <a:endPara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0" y="28194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 বস্তু বা পরিমাপের অংশ বর্ণনা করতে ভগ্নাংশ লেখা হয়।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0" y="4495800"/>
            <a:ext cx="3609369" cy="904220"/>
            <a:chOff x="1981200" y="4191000"/>
            <a:chExt cx="3609369" cy="904220"/>
          </a:xfrm>
        </p:grpSpPr>
        <p:sp>
          <p:nvSpPr>
            <p:cNvPr id="54" name="TextBox 53"/>
            <p:cNvSpPr txBox="1"/>
            <p:nvPr/>
          </p:nvSpPr>
          <p:spPr>
            <a:xfrm>
              <a:off x="2209800" y="4191000"/>
              <a:ext cx="3449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solidFill>
                    <a:srgbClr val="CC00FF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2800" dirty="0">
                <a:solidFill>
                  <a:srgbClr val="CC00FF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1981200" y="4648200"/>
              <a:ext cx="838200" cy="0"/>
            </a:xfrm>
            <a:prstGeom prst="line">
              <a:avLst/>
            </a:prstGeom>
            <a:ln>
              <a:solidFill>
                <a:srgbClr val="CC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2209800" y="4572000"/>
              <a:ext cx="3770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solidFill>
                    <a:srgbClr val="CC00FF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2800" dirty="0">
                <a:solidFill>
                  <a:srgbClr val="CC00FF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895600" y="4343400"/>
              <a:ext cx="26949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ভগ্নাংশে ৩ হর,</a:t>
              </a:r>
              <a:r>
                <a:rPr lang="bn-BD" sz="2800" dirty="0" smtClean="0">
                  <a:solidFill>
                    <a:srgbClr val="CC00FF"/>
                  </a:solidFill>
                  <a:latin typeface="NikoshBAN" pitchFamily="2" charset="0"/>
                  <a:cs typeface="NikoshBAN" pitchFamily="2" charset="0"/>
                </a:rPr>
                <a:t> ২ লব ।</a:t>
              </a:r>
              <a:endParaRPr lang="en-US" sz="2800" dirty="0">
                <a:solidFill>
                  <a:srgbClr val="CC00F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3733800" y="4495800"/>
            <a:ext cx="3598148" cy="904220"/>
            <a:chOff x="1981200" y="4191000"/>
            <a:chExt cx="3598148" cy="904220"/>
          </a:xfrm>
        </p:grpSpPr>
        <p:sp>
          <p:nvSpPr>
            <p:cNvPr id="61" name="TextBox 60"/>
            <p:cNvSpPr txBox="1"/>
            <p:nvPr/>
          </p:nvSpPr>
          <p:spPr>
            <a:xfrm>
              <a:off x="2209800" y="4191000"/>
              <a:ext cx="3770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solidFill>
                    <a:srgbClr val="CC00FF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2800" dirty="0">
                <a:solidFill>
                  <a:srgbClr val="CC00FF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1981200" y="4648200"/>
              <a:ext cx="838200" cy="0"/>
            </a:xfrm>
            <a:prstGeom prst="line">
              <a:avLst/>
            </a:prstGeom>
            <a:ln>
              <a:solidFill>
                <a:srgbClr val="CC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2209800" y="4572000"/>
              <a:ext cx="3337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solidFill>
                    <a:srgbClr val="CC00FF"/>
                  </a:solidFill>
                  <a:latin typeface="NikoshBAN" pitchFamily="2" charset="0"/>
                  <a:cs typeface="NikoshBAN" pitchFamily="2" charset="0"/>
                </a:rPr>
                <a:t>৪</a:t>
              </a:r>
              <a:endParaRPr lang="en-US" sz="2800" dirty="0">
                <a:solidFill>
                  <a:srgbClr val="CC00FF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895600" y="4343400"/>
              <a:ext cx="26837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solidFill>
                    <a:srgbClr val="CC00FF"/>
                  </a:solidFill>
                  <a:latin typeface="NikoshBAN" pitchFamily="2" charset="0"/>
                  <a:cs typeface="NikoshBAN" pitchFamily="2" charset="0"/>
                </a:rPr>
                <a:t>ভগ্নাংশে ৪ হর, </a:t>
              </a:r>
              <a:r>
                <a:rPr lang="bn-BD" sz="2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৩ লব ।</a:t>
              </a:r>
              <a:endPara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"/>
          <p:cNvSpPr>
            <a:spLocks noChangeArrowheads="1"/>
          </p:cNvSpPr>
          <p:nvPr/>
        </p:nvSpPr>
        <p:spPr bwMode="auto">
          <a:xfrm>
            <a:off x="5791200" y="1752600"/>
            <a:ext cx="1524000" cy="1066800"/>
          </a:xfrm>
          <a:prstGeom prst="leftArrow">
            <a:avLst>
              <a:gd name="adj1" fmla="val 50000"/>
              <a:gd name="adj2" fmla="val 43421"/>
            </a:avLst>
          </a:prstGeom>
          <a:solidFill>
            <a:srgbClr val="00B05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লব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AutoShape 10"/>
          <p:cNvSpPr>
            <a:spLocks noChangeArrowheads="1"/>
          </p:cNvSpPr>
          <p:nvPr/>
        </p:nvSpPr>
        <p:spPr bwMode="auto">
          <a:xfrm>
            <a:off x="1219200" y="3962400"/>
            <a:ext cx="1447800" cy="1066800"/>
          </a:xfrm>
          <a:prstGeom prst="rightArrow">
            <a:avLst>
              <a:gd name="adj1" fmla="val 50000"/>
              <a:gd name="adj2" fmla="val 33929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হর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2819400" y="533400"/>
          <a:ext cx="2667000" cy="5380038"/>
        </p:xfrm>
        <a:graphic>
          <a:graphicData uri="http://schemas.openxmlformats.org/presentationml/2006/ole">
            <p:oleObj spid="_x0000_s20482" name="Equation" r:id="rId3" imgW="12672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133600" y="2057400"/>
          <a:ext cx="2667000" cy="4084320"/>
        </p:xfrm>
        <a:graphic>
          <a:graphicData uri="http://schemas.openxmlformats.org/presentationml/2006/ole">
            <p:oleObj spid="_x0000_s21506" name="Equation" r:id="rId3" imgW="126720" imgH="228600" progId="Equation.3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715000" y="152400"/>
            <a:ext cx="2971800" cy="212365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লব - ৩</a:t>
            </a:r>
          </a:p>
          <a:p>
            <a:r>
              <a:rPr lang="bn-BD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হর - ৭</a:t>
            </a:r>
            <a:endParaRPr lang="en-US" sz="6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143000" y="2971800"/>
            <a:ext cx="914400" cy="685800"/>
          </a:xfrm>
          <a:prstGeom prst="rightArrow">
            <a:avLst/>
          </a:prstGeom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0800000">
            <a:off x="4800600" y="4724400"/>
            <a:ext cx="838200" cy="762000"/>
          </a:xfrm>
          <a:prstGeom prst="rightArrow">
            <a:avLst/>
          </a:prstGeom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52400" y="0"/>
            <a:ext cx="3657600" cy="1981200"/>
          </a:xfrm>
          <a:prstGeom prst="ellipse">
            <a:avLst/>
          </a:prstGeom>
          <a:solidFill>
            <a:srgbClr val="7030A0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আমি  লব।</a:t>
            </a:r>
            <a:endParaRPr lang="bn-BD" sz="4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আমি  সব সময়</a:t>
            </a:r>
          </a:p>
          <a:p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উপরে থাকি।</a:t>
            </a:r>
          </a:p>
        </p:txBody>
      </p:sp>
      <p:sp>
        <p:nvSpPr>
          <p:cNvPr id="12" name="Oval 11"/>
          <p:cNvSpPr/>
          <p:nvPr/>
        </p:nvSpPr>
        <p:spPr>
          <a:xfrm>
            <a:off x="5791200" y="3657600"/>
            <a:ext cx="3352800" cy="2362200"/>
          </a:xfrm>
          <a:prstGeom prst="ellipse">
            <a:avLst/>
          </a:prstGeom>
          <a:solidFill>
            <a:srgbClr val="0070C0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আমি হর ।</a:t>
            </a:r>
          </a:p>
          <a:p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আমি  সব সময়</a:t>
            </a:r>
          </a:p>
          <a:p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নীচে থাকি।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28600" y="533400"/>
          <a:ext cx="86868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2895600"/>
                <a:gridCol w="2895600"/>
              </a:tblGrid>
              <a:tr h="609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66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525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525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525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525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4038600" y="1447800"/>
            <a:ext cx="332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1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34200" y="1447800"/>
            <a:ext cx="381000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2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685800" y="0"/>
            <a:ext cx="7261924" cy="6085820"/>
            <a:chOff x="381000" y="0"/>
            <a:chExt cx="7261924" cy="6085820"/>
          </a:xfrm>
        </p:grpSpPr>
        <p:sp>
          <p:nvSpPr>
            <p:cNvPr id="12" name="TextBox 11"/>
            <p:cNvSpPr txBox="1"/>
            <p:nvPr/>
          </p:nvSpPr>
          <p:spPr>
            <a:xfrm>
              <a:off x="381000" y="0"/>
              <a:ext cx="726192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4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নিচের ভগ্নাংশ গুলোর হর, লব খালি ঘরে লিখি</a:t>
              </a:r>
              <a:endPara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457200" y="457200"/>
              <a:ext cx="6542585" cy="845641"/>
              <a:chOff x="457200" y="457200"/>
              <a:chExt cx="6542585" cy="845641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457200" y="457200"/>
                <a:ext cx="138371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44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ভগ্নাংশ</a:t>
                </a:r>
                <a:endParaRPr lang="en-US" sz="44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324600" y="533400"/>
                <a:ext cx="675185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44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হর</a:t>
                </a:r>
                <a:endParaRPr lang="en-US" sz="44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352800" y="533400"/>
                <a:ext cx="72808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4400" dirty="0" smtClean="0">
                    <a:latin typeface="NikoshBAN" pitchFamily="2" charset="0"/>
                    <a:cs typeface="NikoshBAN" pitchFamily="2" charset="0"/>
                  </a:rPr>
                  <a:t>লব</a:t>
                </a:r>
                <a:endParaRPr lang="en-US" sz="44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609600" y="1219200"/>
              <a:ext cx="762000" cy="980420"/>
              <a:chOff x="609600" y="1219200"/>
              <a:chExt cx="762000" cy="980420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838200" y="1219200"/>
                <a:ext cx="3273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১</a:t>
                </a:r>
                <a:endParaRPr lang="en-US" sz="28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>
                <a:off x="609600" y="1676400"/>
                <a:ext cx="762000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838200" y="1676400"/>
                <a:ext cx="34496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২</a:t>
                </a:r>
                <a:endParaRPr lang="en-US" sz="28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685800" y="2209800"/>
              <a:ext cx="685800" cy="980420"/>
              <a:chOff x="685800" y="2209800"/>
              <a:chExt cx="685800" cy="980420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914400" y="2209800"/>
                <a:ext cx="3770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৩</a:t>
                </a:r>
                <a:endParaRPr lang="en-US" sz="28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>
                <a:off x="685800" y="2667000"/>
                <a:ext cx="685800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914400" y="2667000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৪</a:t>
                </a:r>
                <a:endParaRPr lang="en-US" sz="28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762000" y="3200400"/>
              <a:ext cx="762000" cy="980420"/>
              <a:chOff x="762000" y="3200400"/>
              <a:chExt cx="762000" cy="980420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990600" y="3200400"/>
                <a:ext cx="34496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২</a:t>
                </a:r>
                <a:endParaRPr lang="en-US" sz="28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762000" y="3657600"/>
                <a:ext cx="762000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/>
              <p:cNvSpPr txBox="1"/>
              <p:nvPr/>
            </p:nvSpPr>
            <p:spPr>
              <a:xfrm>
                <a:off x="990600" y="3657600"/>
                <a:ext cx="3529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৫</a:t>
                </a:r>
                <a:endParaRPr lang="en-US" sz="28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838200" y="4191000"/>
              <a:ext cx="609600" cy="980420"/>
              <a:chOff x="838200" y="4191000"/>
              <a:chExt cx="609600" cy="980420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990600" y="4191000"/>
                <a:ext cx="3337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৪</a:t>
                </a:r>
                <a:endParaRPr lang="en-US" sz="28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45" name="Straight Connector 44"/>
              <p:cNvCxnSpPr/>
              <p:nvPr/>
            </p:nvCxnSpPr>
            <p:spPr>
              <a:xfrm>
                <a:off x="838200" y="4648200"/>
                <a:ext cx="609600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46"/>
              <p:cNvSpPr txBox="1"/>
              <p:nvPr/>
            </p:nvSpPr>
            <p:spPr>
              <a:xfrm>
                <a:off x="990600" y="4648200"/>
                <a:ext cx="3529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৫</a:t>
                </a:r>
                <a:endParaRPr lang="en-US" sz="28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838200" y="5105400"/>
              <a:ext cx="685800" cy="980420"/>
              <a:chOff x="838200" y="5105400"/>
              <a:chExt cx="685800" cy="980420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990600" y="5105400"/>
                <a:ext cx="34496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২</a:t>
                </a:r>
                <a:endParaRPr lang="en-US" sz="28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51" name="Straight Connector 50"/>
              <p:cNvCxnSpPr/>
              <p:nvPr/>
            </p:nvCxnSpPr>
            <p:spPr>
              <a:xfrm>
                <a:off x="838200" y="5562600"/>
                <a:ext cx="685800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52"/>
              <p:cNvSpPr txBox="1"/>
              <p:nvPr/>
            </p:nvSpPr>
            <p:spPr>
              <a:xfrm>
                <a:off x="990600" y="5562600"/>
                <a:ext cx="3770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৩</a:t>
                </a:r>
                <a:endParaRPr lang="en-US" sz="28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32" name="TextBox 31"/>
          <p:cNvSpPr txBox="1"/>
          <p:nvPr/>
        </p:nvSpPr>
        <p:spPr>
          <a:xfrm>
            <a:off x="4038600" y="2362200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3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086600" y="2362200"/>
            <a:ext cx="287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4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086600" y="3276600"/>
            <a:ext cx="287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5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114800" y="3352800"/>
            <a:ext cx="287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191000" y="4343400"/>
            <a:ext cx="287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4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086600" y="4343400"/>
            <a:ext cx="322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5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162800" y="5257800"/>
            <a:ext cx="322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3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191000" y="5334000"/>
            <a:ext cx="322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34" grpId="0"/>
      <p:bldP spid="38" grpId="0"/>
      <p:bldP spid="40" grpId="0"/>
      <p:bldP spid="44" grpId="0"/>
      <p:bldP spid="46" grpId="0"/>
      <p:bldP spid="50" grpId="0"/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8600" y="1066800"/>
          <a:ext cx="86868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2895600"/>
                <a:gridCol w="2895600"/>
              </a:tblGrid>
              <a:tr h="609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66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525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525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52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525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838200" y="990600"/>
            <a:ext cx="6443084" cy="5628620"/>
            <a:chOff x="457200" y="457200"/>
            <a:chExt cx="6443084" cy="5628620"/>
          </a:xfrm>
        </p:grpSpPr>
        <p:grpSp>
          <p:nvGrpSpPr>
            <p:cNvPr id="5" name="Group 21"/>
            <p:cNvGrpSpPr/>
            <p:nvPr/>
          </p:nvGrpSpPr>
          <p:grpSpPr>
            <a:xfrm>
              <a:off x="457200" y="457200"/>
              <a:ext cx="6443084" cy="845641"/>
              <a:chOff x="457200" y="457200"/>
              <a:chExt cx="6443084" cy="845641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457200" y="457200"/>
                <a:ext cx="138371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44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ভগ্নাংশ</a:t>
                </a:r>
                <a:endParaRPr lang="en-US" sz="44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886200" y="457200"/>
                <a:ext cx="675185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44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হর</a:t>
                </a:r>
                <a:endParaRPr lang="en-US" sz="44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172200" y="533400"/>
                <a:ext cx="72808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4400" dirty="0" smtClean="0">
                    <a:latin typeface="NikoshBAN" pitchFamily="2" charset="0"/>
                    <a:cs typeface="NikoshBAN" pitchFamily="2" charset="0"/>
                  </a:rPr>
                  <a:t>লব</a:t>
                </a:r>
                <a:endParaRPr lang="en-US" sz="44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6" name="Group 27"/>
            <p:cNvGrpSpPr/>
            <p:nvPr/>
          </p:nvGrpSpPr>
          <p:grpSpPr>
            <a:xfrm>
              <a:off x="609600" y="1219200"/>
              <a:ext cx="762000" cy="980420"/>
              <a:chOff x="609600" y="1219200"/>
              <a:chExt cx="762000" cy="980420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838200" y="1219200"/>
                <a:ext cx="3273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১</a:t>
                </a:r>
                <a:endParaRPr lang="en-US" sz="28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609600" y="1676400"/>
                <a:ext cx="7620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838200" y="1676400"/>
                <a:ext cx="38664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3</a:t>
                </a:r>
                <a:endParaRPr lang="en-US" sz="28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7" name="Group 35"/>
            <p:cNvGrpSpPr/>
            <p:nvPr/>
          </p:nvGrpSpPr>
          <p:grpSpPr>
            <a:xfrm>
              <a:off x="762000" y="2209800"/>
              <a:ext cx="685800" cy="980420"/>
              <a:chOff x="762000" y="2209800"/>
              <a:chExt cx="685800" cy="980420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838200" y="2209800"/>
                <a:ext cx="3770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৩</a:t>
                </a:r>
                <a:endParaRPr lang="en-US" sz="28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762000" y="2667000"/>
                <a:ext cx="6858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838200" y="2667000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5</a:t>
                </a:r>
                <a:endParaRPr lang="en-US" sz="28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8" name="Group 41"/>
            <p:cNvGrpSpPr/>
            <p:nvPr/>
          </p:nvGrpSpPr>
          <p:grpSpPr>
            <a:xfrm>
              <a:off x="762000" y="3200400"/>
              <a:ext cx="762000" cy="980420"/>
              <a:chOff x="762000" y="3200400"/>
              <a:chExt cx="762000" cy="98042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914400" y="3200400"/>
                <a:ext cx="34496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২</a:t>
                </a:r>
                <a:endParaRPr lang="en-US" sz="28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762000" y="3657600"/>
                <a:ext cx="7620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914400" y="3657600"/>
                <a:ext cx="3818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6</a:t>
                </a:r>
                <a:endParaRPr lang="en-US" sz="28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9" name="Group 47"/>
            <p:cNvGrpSpPr/>
            <p:nvPr/>
          </p:nvGrpSpPr>
          <p:grpSpPr>
            <a:xfrm>
              <a:off x="762000" y="4191000"/>
              <a:ext cx="609600" cy="980420"/>
              <a:chOff x="762000" y="4191000"/>
              <a:chExt cx="609600" cy="980420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914400" y="4191000"/>
                <a:ext cx="3337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৪</a:t>
                </a:r>
                <a:endParaRPr lang="en-US" sz="28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>
                <a:off x="762000" y="4648200"/>
                <a:ext cx="6096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914400" y="4648200"/>
                <a:ext cx="3529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৫</a:t>
                </a:r>
                <a:endParaRPr lang="en-US" sz="28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10" name="Group 53"/>
            <p:cNvGrpSpPr/>
            <p:nvPr/>
          </p:nvGrpSpPr>
          <p:grpSpPr>
            <a:xfrm>
              <a:off x="838200" y="5105400"/>
              <a:ext cx="685800" cy="980420"/>
              <a:chOff x="838200" y="5105400"/>
              <a:chExt cx="685800" cy="980420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990600" y="5105400"/>
                <a:ext cx="34496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২</a:t>
                </a:r>
                <a:endParaRPr lang="en-US" sz="28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>
                <a:off x="838200" y="5562600"/>
                <a:ext cx="6858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990600" y="5562600"/>
                <a:ext cx="3770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৩</a:t>
                </a:r>
                <a:endParaRPr lang="en-US" sz="28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29" name="TextBox 28"/>
          <p:cNvSpPr txBox="1"/>
          <p:nvPr/>
        </p:nvSpPr>
        <p:spPr>
          <a:xfrm>
            <a:off x="4419600" y="1905000"/>
            <a:ext cx="322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3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58000" y="2057400"/>
            <a:ext cx="322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1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19600" y="2971800"/>
            <a:ext cx="322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5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858000" y="2971800"/>
            <a:ext cx="322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3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95800" y="3886200"/>
            <a:ext cx="322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6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58000" y="3810000"/>
            <a:ext cx="322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2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495800" y="4953000"/>
            <a:ext cx="322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5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58000" y="4876800"/>
            <a:ext cx="322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4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95800" y="5791200"/>
            <a:ext cx="322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58000" y="5791200"/>
            <a:ext cx="322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62000" y="152400"/>
            <a:ext cx="79752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নিচের ভগ্নাংশ গুলোর হর, লব খালি ঘরে লিখি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52400"/>
            <a:ext cx="42482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খালি ঘরে লব ও হর লিখঃ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914400"/>
            <a:ext cx="1585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যোগ দলঃ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762000"/>
            <a:ext cx="276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362200" y="1219200"/>
            <a:ext cx="83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90800" y="1219200"/>
            <a:ext cx="314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৭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19600" y="914400"/>
            <a:ext cx="914400" cy="4572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81400" y="838200"/>
            <a:ext cx="628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লব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0" y="838200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হর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00800" y="914400"/>
            <a:ext cx="914400" cy="4572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81000" y="2590800"/>
            <a:ext cx="1915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বিয়োগ দলঃ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38400" y="2438400"/>
            <a:ext cx="276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286000" y="2895600"/>
            <a:ext cx="83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438400" y="2895600"/>
            <a:ext cx="314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৯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67200" y="2590800"/>
            <a:ext cx="914400" cy="4572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429000" y="2514600"/>
            <a:ext cx="628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লব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62600" y="2514600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হর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248400" y="2590800"/>
            <a:ext cx="914400" cy="4572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04800" y="4343400"/>
            <a:ext cx="13596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গুণ দলঃ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38400" y="4191000"/>
            <a:ext cx="276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2209800" y="4648200"/>
            <a:ext cx="83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438400" y="4648200"/>
            <a:ext cx="314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67200" y="4343400"/>
            <a:ext cx="914400" cy="4572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429000" y="4267200"/>
            <a:ext cx="628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লব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62600" y="4267200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হর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248400" y="4343400"/>
            <a:ext cx="914400" cy="4572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81000" y="6091535"/>
            <a:ext cx="1499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ভাগ দলঃ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14600" y="5939135"/>
            <a:ext cx="276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2286000" y="6400800"/>
            <a:ext cx="83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514600" y="6396335"/>
            <a:ext cx="314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3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343400" y="6091535"/>
            <a:ext cx="914400" cy="4572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505200" y="6015335"/>
            <a:ext cx="628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লব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38800" y="601533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হর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324600" y="6091535"/>
            <a:ext cx="914400" cy="4572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8" grpId="0" animBg="1"/>
      <p:bldP spid="9" grpId="0"/>
      <p:bldP spid="10" grpId="0"/>
      <p:bldP spid="11" grpId="0" animBg="1"/>
      <p:bldP spid="13" grpId="0"/>
      <p:bldP spid="14" grpId="0"/>
      <p:bldP spid="16" grpId="0"/>
      <p:bldP spid="17" grpId="0" animBg="1"/>
      <p:bldP spid="18" grpId="0"/>
      <p:bldP spid="19" grpId="0"/>
      <p:bldP spid="20" grpId="0" animBg="1"/>
      <p:bldP spid="22" grpId="0"/>
      <p:bldP spid="23" grpId="0"/>
      <p:bldP spid="25" grpId="0"/>
      <p:bldP spid="26" grpId="0" animBg="1"/>
      <p:bldP spid="27" grpId="0"/>
      <p:bldP spid="28" grpId="0"/>
      <p:bldP spid="29" grpId="0" animBg="1"/>
      <p:bldP spid="31" grpId="0"/>
      <p:bldP spid="32" grpId="0"/>
      <p:bldP spid="34" grpId="0"/>
      <p:bldP spid="35" grpId="0" animBg="1"/>
      <p:bldP spid="36" grpId="0"/>
      <p:bldP spid="37" grpId="0"/>
      <p:bldP spid="3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287</Words>
  <Application>Microsoft Office PowerPoint</Application>
  <PresentationFormat>On-screen Show (4:3)</PresentationFormat>
  <Paragraphs>151</Paragraphs>
  <Slides>11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Office Theme</vt:lpstr>
      <vt:lpstr>Package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RIPON</dc:creator>
  <cp:lastModifiedBy>RIPON</cp:lastModifiedBy>
  <cp:revision>101</cp:revision>
  <dcterms:created xsi:type="dcterms:W3CDTF">2013-07-28T10:06:11Z</dcterms:created>
  <dcterms:modified xsi:type="dcterms:W3CDTF">2013-10-08T23:49:52Z</dcterms:modified>
</cp:coreProperties>
</file>